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87" r:id="rId12"/>
    <p:sldId id="288" r:id="rId13"/>
    <p:sldId id="290" r:id="rId14"/>
    <p:sldId id="289" r:id="rId15"/>
    <p:sldId id="291" r:id="rId16"/>
    <p:sldId id="264" r:id="rId17"/>
    <p:sldId id="292" r:id="rId18"/>
    <p:sldId id="293" r:id="rId19"/>
    <p:sldId id="275" r:id="rId20"/>
    <p:sldId id="276" r:id="rId21"/>
    <p:sldId id="278" r:id="rId22"/>
    <p:sldId id="279" r:id="rId23"/>
    <p:sldId id="281" r:id="rId24"/>
    <p:sldId id="295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CC"/>
    <a:srgbClr val="0000FF"/>
    <a:srgbClr val="0066FF"/>
    <a:srgbClr val="FF99CC"/>
    <a:srgbClr val="18D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8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0C0D-D20B-4A52-A7B4-8C86DA337B4D}" type="datetimeFigureOut">
              <a:rPr lang="en-MY" smtClean="0"/>
              <a:t>26/3/2014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8918F-8855-403D-A35C-983A6FFC22F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958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A0190F-3C9C-4777-8FF5-32CA74CD2041}" type="datetime1">
              <a:rPr lang="en-MY" smtClean="0"/>
              <a:t>26/3/2014</a:t>
            </a:fld>
            <a:endParaRPr lang="en-MY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353F-F9D9-4373-8A25-691EE5CA6012}" type="datetime1">
              <a:rPr lang="en-MY" smtClean="0"/>
              <a:t>26/3/2014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31BC-586F-4704-A0F7-76CDAFD67347}" type="datetime1">
              <a:rPr lang="en-MY" smtClean="0"/>
              <a:t>26/3/2014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D99E-E775-4E30-8DFB-B6E53268E59A}" type="datetime1">
              <a:rPr lang="en-MY" smtClean="0"/>
              <a:t>26/3/2014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75C2-0EF1-49F4-8574-7F829C917686}" type="datetime1">
              <a:rPr lang="en-MY" smtClean="0"/>
              <a:t>26/3/2014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DB4E-E892-4F03-B24D-71619D373CB8}" type="datetime1">
              <a:rPr lang="en-MY" smtClean="0"/>
              <a:t>26/3/2014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9F3F-3C3F-4BD4-8F1A-38B81F50DEE8}" type="datetime1">
              <a:rPr lang="en-MY" smtClean="0"/>
              <a:t>26/3/2014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1DED-A5B3-45B6-B149-E88B8BA6E87C}" type="datetime1">
              <a:rPr lang="en-MY" smtClean="0"/>
              <a:t>26/3/2014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F32B-A715-4544-8145-1402986DAB8F}" type="datetime1">
              <a:rPr lang="en-MY" smtClean="0"/>
              <a:t>26/3/2014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2A-6416-4658-A0AD-5FC918C894FB}" type="datetime1">
              <a:rPr lang="en-MY" smtClean="0"/>
              <a:t>26/3/2014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3E9A-2CA6-4904-9F6C-1BC7F316FFA2}" type="datetime1">
              <a:rPr lang="en-MY" smtClean="0"/>
              <a:t>26/3/2014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ADEC32-75E3-42AB-8F10-93A0B3A2D8DC}" type="datetime1">
              <a:rPr lang="en-MY" smtClean="0"/>
              <a:t>26/3/2014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jupem.gov.my/Geonames/splash.aspx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CBC783.9FE46620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CBC783.9FE46620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andard.mygeoportal.gov.my/geoname/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48" y="0"/>
            <a:ext cx="9338816" cy="6858000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351753" y="3746738"/>
            <a:ext cx="663582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C00000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2400" b="1" baseline="30000" dirty="0" smtClean="0">
                <a:solidFill>
                  <a:srgbClr val="0000FF"/>
                </a:solidFill>
                <a:latin typeface="Arial" charset="0"/>
              </a:rPr>
              <a:t>nd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Divisional Meeting 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of UNGEGN,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Asia South East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Bandung, Indonesia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2400" b="1" baseline="30000" dirty="0" smtClean="0">
                <a:solidFill>
                  <a:srgbClr val="0000FF"/>
                </a:solidFill>
                <a:latin typeface="Arial" charset="0"/>
              </a:rPr>
              <a:t>nd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April 2014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Malaysian National Committee on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Geographical Names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55917" y="120580"/>
            <a:ext cx="6532508" cy="2504652"/>
            <a:chOff x="1388088" y="653788"/>
            <a:chExt cx="6532508" cy="2504652"/>
          </a:xfrm>
        </p:grpSpPr>
        <p:sp>
          <p:nvSpPr>
            <p:cNvPr id="5" name="Rectangle 4"/>
            <p:cNvSpPr/>
            <p:nvPr/>
          </p:nvSpPr>
          <p:spPr>
            <a:xfrm>
              <a:off x="1388088" y="653788"/>
              <a:ext cx="5745361" cy="250465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9171" y="882158"/>
              <a:ext cx="6321425" cy="112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736019" y="1876814"/>
              <a:ext cx="32496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MALAYSIA</a:t>
              </a:r>
              <a:endParaRPr lang="en-MY" sz="4800" b="1" dirty="0"/>
            </a:p>
          </p:txBody>
        </p:sp>
      </p:grpSp>
      <p:pic>
        <p:nvPicPr>
          <p:cNvPr id="8" name="Picture 1035" descr="International_Flags_malaysia_prv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3" y="152399"/>
            <a:ext cx="1296144" cy="828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38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6949" y="1338591"/>
            <a:ext cx="681668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811213" indent="-457200">
              <a:buFont typeface="+mj-lt"/>
              <a:buAutoNum type="romanLcPeriod"/>
              <a:tabLst>
                <a:tab pos="0" algn="l"/>
                <a:tab pos="914400" algn="l"/>
              </a:tabLst>
            </a:pP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Searching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0000FF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charset="0"/>
              </a:rPr>
              <a:t>- enables users to search the geographical names 	 	  according to states, districts or types. </a:t>
            </a:r>
            <a:endParaRPr lang="en-US" sz="1900" dirty="0" smtClean="0">
              <a:solidFill>
                <a:srgbClr val="0000FF"/>
              </a:solidFill>
              <a:latin typeface="Arial" charset="0"/>
            </a:endParaRPr>
          </a:p>
          <a:p>
            <a:pPr marL="811213" indent="-457200">
              <a:buFont typeface="+mj-lt"/>
              <a:buAutoNum type="romanLcPeriod"/>
              <a:tabLst>
                <a:tab pos="0" algn="l"/>
                <a:tab pos="914400" algn="l"/>
              </a:tabLst>
            </a:pPr>
            <a:endParaRPr lang="en-US" sz="1900" b="0" dirty="0" smtClean="0">
              <a:solidFill>
                <a:srgbClr val="0000FF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 smtClean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61296"/>
            <a:ext cx="2112010" cy="1971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53459"/>
            <a:ext cx="3171825" cy="1722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ight Arrow 14"/>
          <p:cNvSpPr/>
          <p:nvPr/>
        </p:nvSpPr>
        <p:spPr>
          <a:xfrm>
            <a:off x="4050328" y="4225958"/>
            <a:ext cx="593679" cy="2211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6136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949" y="802715"/>
            <a:ext cx="6816681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914400" algn="l"/>
              </a:tabLst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ii.</a:t>
            </a:r>
            <a:r>
              <a:rPr lang="en-US" sz="1900" dirty="0" smtClean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Arabic (</a:t>
            </a:r>
            <a:r>
              <a:rPr lang="en-US" sz="1900" u="sng" dirty="0" err="1" smtClean="0">
                <a:solidFill>
                  <a:srgbClr val="FF0000"/>
                </a:solidFill>
                <a:latin typeface="Arial" charset="0"/>
              </a:rPr>
              <a:t>Jawi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) Character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u="sng" dirty="0" smtClean="0">
              <a:solidFill>
                <a:srgbClr val="0000FF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ew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states in Malaysia have requested for the use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of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“Jawi” or Arabic signage for geographic names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	  besides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Romanized system that are in used. </a:t>
            </a:r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geographical names which have been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 	  translated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Jawi character will be validated by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	  Institute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Language and Literature Malaysia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(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Dewan Bahasa dan Pustaka -DBP). </a:t>
            </a:r>
            <a:endParaRPr lang="en-US" sz="1900" b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 smtClean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30" y="4509120"/>
            <a:ext cx="2448272" cy="1650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8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0" descr="BARU JUMPA.jpg"/>
              <p:cNvPicPr>
                <a:picLocks noChangeAspect="1"/>
              </p:cNvPicPr>
              <p:nvPr/>
            </p:nvPicPr>
            <p:blipFill>
              <a:blip r:embed="rId5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86283" y="5976753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7656" y="839006"/>
            <a:ext cx="5163203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914400" algn="l"/>
              </a:tabLst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iii.	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Audio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0000FF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two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(2) versions of “Audio File” had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been developed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represent its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different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ways of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pronunciation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endParaRPr lang="en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 first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version represents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   pronunciation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standard 		   language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whilst the second version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represents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dialect pronunciation of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the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local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community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the state. </a:t>
            </a:r>
            <a:endParaRPr lang="en-US" sz="1900" b="0" dirty="0" smtClean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04" y="5013176"/>
            <a:ext cx="3168352" cy="15112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29525" t="19200" r="33305" b="9120"/>
          <a:stretch>
            <a:fillRect/>
          </a:stretch>
        </p:blipFill>
        <p:spPr bwMode="auto">
          <a:xfrm>
            <a:off x="6358454" y="1052736"/>
            <a:ext cx="1948076" cy="211316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36455" t="18080" r="37733" b="14160"/>
          <a:stretch>
            <a:fillRect/>
          </a:stretch>
        </p:blipFill>
        <p:spPr bwMode="auto">
          <a:xfrm>
            <a:off x="6346424" y="3421381"/>
            <a:ext cx="1942897" cy="264382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10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 descr="BARU JUMPA.jpg"/>
              <p:cNvPicPr>
                <a:picLocks noChangeAspect="1"/>
              </p:cNvPicPr>
              <p:nvPr/>
            </p:nvPicPr>
            <p:blipFill>
              <a:blip r:embed="rId7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759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949" y="836712"/>
            <a:ext cx="6816681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914400" algn="l"/>
              </a:tabLst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iv.	</a:t>
            </a:r>
            <a:r>
              <a:rPr lang="en-US" sz="1900" u="sng" dirty="0" err="1" smtClean="0">
                <a:solidFill>
                  <a:srgbClr val="FF0000"/>
                </a:solidFill>
                <a:latin typeface="Arial" charset="0"/>
              </a:rPr>
              <a:t>Gazetter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 Document Publishing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u="sng" dirty="0" smtClean="0">
              <a:solidFill>
                <a:srgbClr val="0000FF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contains a list of geographical names, the type and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location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each geographical name found in the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	  state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the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document will be published in stages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	  depending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 the progress of each state to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	  complete their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verfification of geographical names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and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names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islands. </a:t>
            </a:r>
            <a:endParaRPr lang="en-US" sz="1900" b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09120"/>
            <a:ext cx="3924300" cy="1944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9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1" descr="BARU JUMPA.jpg"/>
              <p:cNvPicPr>
                <a:picLocks noChangeAspect="1"/>
              </p:cNvPicPr>
              <p:nvPr/>
            </p:nvPicPr>
            <p:blipFill>
              <a:blip r:embed="rId5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6" y="6076561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949" y="903745"/>
            <a:ext cx="681668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914400" algn="l"/>
              </a:tabLst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v.	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Virtual Reality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0000FF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some points of interest, this module enables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users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view the related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places.</a:t>
            </a:r>
            <a:endParaRPr lang="en-US" sz="19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94" y="2753789"/>
            <a:ext cx="4562475" cy="1303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Down Arrow 6"/>
          <p:cNvSpPr/>
          <p:nvPr/>
        </p:nvSpPr>
        <p:spPr>
          <a:xfrm>
            <a:off x="4359320" y="4036198"/>
            <a:ext cx="123825" cy="24765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52" y="4365104"/>
            <a:ext cx="3156585" cy="2047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10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 descr="BARU JUMPA.jpg"/>
              <p:cNvPicPr>
                <a:picLocks noChangeAspect="1"/>
              </p:cNvPicPr>
              <p:nvPr/>
            </p:nvPicPr>
            <p:blipFill>
              <a:blip r:embed="rId6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6136" y="6047854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6188" y="1124744"/>
            <a:ext cx="6816681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914400" algn="l"/>
              </a:tabLst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i.	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Online Updating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0000FF"/>
              </a:solidFill>
              <a:latin typeface="Arial" charset="0"/>
            </a:endParaRPr>
          </a:p>
          <a:p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his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module allows the updating processes of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textual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data and geospatial data to be fully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automated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the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‘Google Map’ is also connected in this module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to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identify the location of geographical names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also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generates report on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updating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geographical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names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MY" sz="19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 smtClean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7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8391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5576" y="1060835"/>
            <a:ext cx="67121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Website on Geographical Names in Malaysia 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8903" y="1770638"/>
            <a:ext cx="4608512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buFont typeface="Wingdings" pitchFamily="2" charset="2"/>
              <a:buChar char="Ø"/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CC"/>
                </a:solidFill>
                <a:latin typeface="Arial" charset="0"/>
              </a:rPr>
              <a:t>The Department of Survey and Mapping Malaysia has launched the MNCGN website called “</a:t>
            </a:r>
            <a:r>
              <a:rPr lang="en-US" sz="19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1900" dirty="0">
                <a:solidFill>
                  <a:srgbClr val="0000CC"/>
                </a:solidFill>
                <a:latin typeface="Arial" charset="0"/>
              </a:rPr>
              <a:t>” in July 2006.  </a:t>
            </a:r>
            <a:endParaRPr lang="en-US" sz="1900" dirty="0" smtClean="0">
              <a:solidFill>
                <a:srgbClr val="0000CC"/>
              </a:solidFill>
              <a:latin typeface="Arial" charset="0"/>
            </a:endParaRPr>
          </a:p>
          <a:p>
            <a:pPr marL="342900" indent="-342900">
              <a:buFont typeface="Wingdings" pitchFamily="2" charset="2"/>
              <a:buChar char="q"/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0000CC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dirty="0">
              <a:solidFill>
                <a:srgbClr val="0000CC"/>
              </a:solidFill>
              <a:latin typeface="Arial" charset="0"/>
            </a:endParaRPr>
          </a:p>
          <a:p>
            <a:pPr marL="342900" indent="-342900">
              <a:buFont typeface="Wingdings" pitchFamily="2" charset="2"/>
              <a:buChar char="Ø"/>
              <a:tabLst>
                <a:tab pos="0" algn="l"/>
                <a:tab pos="914400" algn="l"/>
              </a:tabLst>
            </a:pPr>
            <a:r>
              <a:rPr lang="en-US" sz="1900" dirty="0" smtClean="0">
                <a:solidFill>
                  <a:srgbClr val="0000CC"/>
                </a:solidFill>
                <a:latin typeface="Arial" charset="0"/>
              </a:rPr>
              <a:t>Through </a:t>
            </a:r>
            <a:r>
              <a:rPr lang="en-US" sz="1900" dirty="0">
                <a:solidFill>
                  <a:srgbClr val="0000CC"/>
                </a:solidFill>
                <a:latin typeface="Arial" charset="0"/>
              </a:rPr>
              <a:t>this website all information related to </a:t>
            </a:r>
            <a:r>
              <a:rPr lang="en-US" sz="1900" dirty="0" err="1">
                <a:solidFill>
                  <a:srgbClr val="0000CC"/>
                </a:solidFill>
                <a:latin typeface="Arial" charset="0"/>
              </a:rPr>
              <a:t>geonaming</a:t>
            </a:r>
            <a:r>
              <a:rPr lang="en-US" sz="1900" dirty="0">
                <a:solidFill>
                  <a:srgbClr val="0000CC"/>
                </a:solidFill>
                <a:latin typeface="Arial" charset="0"/>
              </a:rPr>
              <a:t> activities can be accessed at </a:t>
            </a:r>
            <a:r>
              <a:rPr lang="en-US" sz="1900" dirty="0">
                <a:solidFill>
                  <a:srgbClr val="990000"/>
                </a:solidFill>
                <a:latin typeface="Arial" charset="0"/>
                <a:hlinkClick r:id="rId5"/>
              </a:rPr>
              <a:t>http://www.jupem.gov.my/Geonames/splash.aspx</a:t>
            </a:r>
            <a:r>
              <a:rPr lang="en-US" sz="190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1900" dirty="0">
                <a:solidFill>
                  <a:srgbClr val="0000CC"/>
                </a:solidFill>
                <a:latin typeface="Arial" charset="0"/>
              </a:rPr>
              <a:t>by all the MNCGN members and is link to UNGEGN website and other countries related to the geographical naming.</a:t>
            </a:r>
          </a:p>
          <a:p>
            <a:pPr marL="347663" lvl="1" indent="109538"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55506"/>
            <a:ext cx="3168352" cy="301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6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72101" y="1053316"/>
            <a:ext cx="69993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Development of Geographical Names Database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43608" y="1700808"/>
            <a:ext cx="7543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MY" sz="2000" dirty="0">
                <a:solidFill>
                  <a:srgbClr val="0000CC"/>
                </a:solidFill>
                <a:latin typeface="Arial" charset="0"/>
              </a:rPr>
              <a:t>A</a:t>
            </a: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lmost 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completes the verification of geographical names database using digital topographical database at a scale of 1:25 000 for Peninsular Malaysia and 1:50 000 and 1:25 000 for the states of Sabah and Sarawak. </a:t>
            </a:r>
            <a:endParaRPr lang="en-MY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</a:pPr>
            <a:endParaRPr lang="en-US" sz="2000" dirty="0" smtClean="0">
              <a:solidFill>
                <a:srgbClr val="0000CC"/>
              </a:solidFill>
              <a:latin typeface="Arial" charset="0"/>
              <a:cs typeface="+mn-cs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MY" sz="2000" dirty="0">
                <a:solidFill>
                  <a:srgbClr val="0000CC"/>
                </a:solidFill>
                <a:latin typeface="Arial" charset="0"/>
              </a:rPr>
              <a:t>R</a:t>
            </a: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ecently 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continues with the verification of the geographical names using the digital topographical database at a scale of 1:5 000 and 1:10 000 and involved the following features:</a:t>
            </a:r>
            <a:endParaRPr lang="en-US" sz="2000" dirty="0" smtClean="0">
              <a:solidFill>
                <a:srgbClr val="0000CC"/>
              </a:solidFill>
              <a:latin typeface="Arial" charset="0"/>
              <a:cs typeface="+mn-cs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9129" y="4437112"/>
            <a:ext cx="4572000" cy="18312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i.	Residential Building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Commercial Building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iii.	Industrial Building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iv.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Government Building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v.	Public Building</a:t>
            </a:r>
          </a:p>
          <a:p>
            <a:endParaRPr lang="en-MY" dirty="0"/>
          </a:p>
        </p:txBody>
      </p:sp>
      <p:grpSp>
        <p:nvGrpSpPr>
          <p:cNvPr id="8" name="Group 7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9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1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7" y="6085820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688" y="1988840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vi.          </a:t>
            </a:r>
            <a:r>
              <a:rPr lang="en-MY" sz="19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Educational 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Building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vii.	Religious Building 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viii.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Recreational Building 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ix.	Recreational Area 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Cemetery Area 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xi.	Terminal 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xii.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River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xiii.	Road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xiv.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Housing Area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xv.	Village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2101" y="1268759"/>
            <a:ext cx="69993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Development of Geographical Names Database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8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0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6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36474" y="938443"/>
            <a:ext cx="66563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Naming of Islands and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Geographical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Entities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36474" y="1369479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6666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Established in June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2006 and is chair by the National Hydrographic Centre (NHC). </a:t>
            </a:r>
          </a:p>
          <a:p>
            <a:pPr>
              <a:buClr>
                <a:srgbClr val="006666"/>
              </a:buClr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>
              <a:buClr>
                <a:srgbClr val="006666"/>
              </a:buClr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Tasks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;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71115" y="2692918"/>
            <a:ext cx="43924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06400" indent="-40640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Carry out surveys and researches as well as identifying and proposing the naming of islands and off-shore geographic entities which has no names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71115" y="4534047"/>
            <a:ext cx="43769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663" indent="-347663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Identify and collect all related information of islands and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geographic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entities including from charts, gazettes, maps, agreements and related documents.</a:t>
            </a:r>
          </a:p>
        </p:txBody>
      </p:sp>
      <p:pic>
        <p:nvPicPr>
          <p:cNvPr id="15" name="Picture 14" descr="cid:image001.jpg@01CBC783.9FE4662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31198"/>
            <a:ext cx="3478872" cy="306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73084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1196752"/>
            <a:ext cx="4896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7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12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4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3" name="Rectangle 2"/>
          <p:cNvSpPr/>
          <p:nvPr/>
        </p:nvSpPr>
        <p:spPr>
          <a:xfrm>
            <a:off x="1547664" y="2100217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schemeClr val="hlink"/>
              </a:buClr>
            </a:pPr>
            <a:r>
              <a:rPr lang="en-GB" sz="2800" dirty="0">
                <a:solidFill>
                  <a:srgbClr val="0000CC"/>
                </a:solidFill>
                <a:latin typeface="Arial" charset="0"/>
              </a:rPr>
              <a:t>Introduction</a:t>
            </a:r>
            <a:endParaRPr lang="en-GB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36150" y="2820297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schemeClr val="hlink"/>
              </a:buClr>
            </a:pPr>
            <a:r>
              <a:rPr lang="en-GB" sz="2800" dirty="0" smtClean="0">
                <a:solidFill>
                  <a:srgbClr val="0000CC"/>
                </a:solidFill>
                <a:latin typeface="Arial" charset="0"/>
              </a:rPr>
              <a:t>Background</a:t>
            </a:r>
            <a:endParaRPr lang="en-GB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4803" y="3789040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schemeClr val="hlink"/>
              </a:buClr>
            </a:pPr>
            <a:r>
              <a:rPr lang="en-GB" sz="2800" dirty="0" smtClean="0">
                <a:solidFill>
                  <a:srgbClr val="0000CC"/>
                </a:solidFill>
                <a:latin typeface="Arial" charset="0"/>
              </a:rPr>
              <a:t>Activities</a:t>
            </a:r>
            <a:endParaRPr lang="en-GB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36150" y="4534575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schemeClr val="hlink"/>
              </a:buClr>
            </a:pPr>
            <a:r>
              <a:rPr lang="en-GB" sz="2800" dirty="0" smtClean="0">
                <a:solidFill>
                  <a:srgbClr val="0000CC"/>
                </a:solidFill>
                <a:latin typeface="Arial" charset="0"/>
              </a:rPr>
              <a:t>Conclusion</a:t>
            </a:r>
            <a:endParaRPr lang="en-GB" sz="2800" dirty="0">
              <a:solidFill>
                <a:srgbClr val="0000CC"/>
              </a:solidFill>
              <a:latin typeface="Arial" charset="0"/>
            </a:endParaRPr>
          </a:p>
        </p:txBody>
      </p:sp>
      <p:cxnSp>
        <p:nvCxnSpPr>
          <p:cNvPr id="9" name="Straight Arrow Connector 8"/>
          <p:cNvCxnSpPr>
            <a:endCxn id="16" idx="1"/>
          </p:cNvCxnSpPr>
          <p:nvPr/>
        </p:nvCxnSpPr>
        <p:spPr>
          <a:xfrm>
            <a:off x="4579139" y="2820297"/>
            <a:ext cx="657011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7" idx="3"/>
          </p:cNvCxnSpPr>
          <p:nvPr/>
        </p:nvCxnSpPr>
        <p:spPr>
          <a:xfrm flipH="1">
            <a:off x="4579139" y="3540377"/>
            <a:ext cx="657011" cy="60870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</p:cNvCxnSpPr>
          <p:nvPr/>
        </p:nvCxnSpPr>
        <p:spPr>
          <a:xfrm>
            <a:off x="4579139" y="4149080"/>
            <a:ext cx="657011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8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65872" y="1053316"/>
            <a:ext cx="66563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Naming of Islands and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Geographical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Entities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89095" y="1860848"/>
            <a:ext cx="43924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663" indent="-347663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Documenting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and updating the list of islands and geographical entities.</a:t>
            </a:r>
          </a:p>
        </p:txBody>
      </p:sp>
      <p:pic>
        <p:nvPicPr>
          <p:cNvPr id="12" name="Picture 11" descr="cid:image001.jpg@01CBC783.9FE4662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60" y="2113144"/>
            <a:ext cx="3478872" cy="306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9095" y="3140968"/>
            <a:ext cx="449426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663" indent="-347663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Propose new names for existing islands and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geographic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entities related to the characteristic of geographical entities in accordance with the guidelines for the Standardization of Undersea Feature Names produced by the International Hydrographic Organization (IHO).</a:t>
            </a:r>
          </a:p>
          <a:p>
            <a:pPr marL="347663" indent="-347663">
              <a:buClr>
                <a:srgbClr val="006666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buClr>
                <a:srgbClr val="006666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73084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11560" y="1124744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6666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Status in preparing the listing of islands and geographical entities for each state is as follows;</a:t>
            </a:r>
          </a:p>
        </p:txBody>
      </p:sp>
      <p:graphicFrame>
        <p:nvGraphicFramePr>
          <p:cNvPr id="11" name="Group 1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87338904"/>
              </p:ext>
            </p:extLst>
          </p:nvPr>
        </p:nvGraphicFramePr>
        <p:xfrm>
          <a:off x="633021" y="2132856"/>
          <a:ext cx="7704856" cy="3606500"/>
        </p:xfrm>
        <a:graphic>
          <a:graphicData uri="http://schemas.openxmlformats.org/drawingml/2006/table">
            <a:tbl>
              <a:tblPr/>
              <a:tblGrid>
                <a:gridCol w="1584176"/>
                <a:gridCol w="3274742"/>
                <a:gridCol w="2845938"/>
              </a:tblGrid>
              <a:tr h="5158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Status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Document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State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40041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Published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Volume I </a:t>
                      </a: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(3rd </a:t>
                      </a: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Edition)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D3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Kedah, Johor, Kelantan, Pahang, Terengganu, Labuan and Penang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D3D8"/>
                    </a:solidFill>
                  </a:tcPr>
                </a:tc>
              </a:tr>
              <a:tr h="64004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Volume II </a:t>
                      </a: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(3rd </a:t>
                      </a: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Edition)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Selangor, Perak, Melaka, Perlis, Negeri Sembilan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56085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Volume III (1st Edition)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D3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Sabah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D3D8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Waiting for State Authorities actions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Volume IV</a:t>
                      </a:r>
                      <a:endParaRPr kumimoji="0" lang="en-MY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Sarawak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6" y="6093296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65844" y="926899"/>
            <a:ext cx="37594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Workshop and Briefing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59819" y="1412776"/>
            <a:ext cx="764381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286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tabLst>
                <a:tab pos="228600" algn="l"/>
                <a:tab pos="457200" algn="l"/>
                <a:tab pos="914400" algn="l"/>
                <a:tab pos="1257300" algn="l"/>
              </a:tabLst>
            </a:pPr>
            <a:r>
              <a:rPr lang="ms-MY" sz="2000" b="0" dirty="0">
                <a:solidFill>
                  <a:srgbClr val="990000"/>
                </a:solidFill>
                <a:latin typeface="Arial" charset="0"/>
              </a:rPr>
              <a:t>   </a:t>
            </a:r>
            <a:r>
              <a:rPr lang="ms-MY" sz="2000" dirty="0">
                <a:solidFill>
                  <a:srgbClr val="0000CC"/>
                </a:solidFill>
                <a:latin typeface="Arial" charset="0"/>
              </a:rPr>
              <a:t>The objective is to disseminate information on the   	</a:t>
            </a:r>
            <a:br>
              <a:rPr lang="ms-MY" sz="2000" dirty="0">
                <a:solidFill>
                  <a:srgbClr val="0000CC"/>
                </a:solidFill>
                <a:latin typeface="Arial" charset="0"/>
              </a:rPr>
            </a:br>
            <a:r>
              <a:rPr lang="ms-MY" sz="2000" dirty="0">
                <a:solidFill>
                  <a:srgbClr val="0000CC"/>
                </a:solidFill>
                <a:latin typeface="Arial" charset="0"/>
              </a:rPr>
              <a:t>	   Guidelines and to discuss the progress of validating the		   	Geographical Names Database. </a:t>
            </a:r>
            <a:endParaRPr lang="ms-MY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tabLst>
                <a:tab pos="228600" algn="l"/>
                <a:tab pos="457200" algn="l"/>
                <a:tab pos="914400" algn="l"/>
                <a:tab pos="1257300" algn="l"/>
              </a:tabLst>
            </a:pPr>
            <a:endParaRPr lang="ms-MY" sz="2000" dirty="0">
              <a:solidFill>
                <a:srgbClr val="0000CC"/>
              </a:solidFill>
              <a:latin typeface="Arial" charset="0"/>
            </a:endParaRPr>
          </a:p>
          <a:p>
            <a:pPr indent="2286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tabLst>
                <a:tab pos="228600" algn="l"/>
                <a:tab pos="457200" algn="l"/>
                <a:tab pos="914400" algn="l"/>
                <a:tab pos="1257300" algn="l"/>
              </a:tabLst>
            </a:pPr>
            <a:r>
              <a:rPr lang="ms-MY" sz="2000" dirty="0">
                <a:solidFill>
                  <a:srgbClr val="0000CC"/>
                </a:solidFill>
                <a:latin typeface="Arial" charset="0"/>
              </a:rPr>
              <a:t>   To help participants understand the importance of 	 </a:t>
            </a:r>
            <a:br>
              <a:rPr lang="ms-MY" sz="2000" dirty="0">
                <a:solidFill>
                  <a:srgbClr val="0000CC"/>
                </a:solidFill>
                <a:latin typeface="Arial" charset="0"/>
              </a:rPr>
            </a:br>
            <a:r>
              <a:rPr lang="ms-MY" sz="2000" dirty="0">
                <a:solidFill>
                  <a:srgbClr val="0000CC"/>
                </a:solidFill>
                <a:latin typeface="Arial" charset="0"/>
              </a:rPr>
              <a:t>      coordinated geographical naming and their input </a:t>
            </a:r>
            <a:r>
              <a:rPr lang="ms-MY" sz="2000" dirty="0" smtClean="0">
                <a:solidFill>
                  <a:srgbClr val="0000CC"/>
                </a:solidFill>
                <a:latin typeface="Arial" charset="0"/>
              </a:rPr>
              <a:t>on </a:t>
            </a:r>
            <a:r>
              <a:rPr lang="ms-MY" sz="2000" dirty="0">
                <a:solidFill>
                  <a:srgbClr val="0000CC"/>
                </a:solidFill>
                <a:latin typeface="Arial" charset="0"/>
              </a:rPr>
              <a:t>the  		   Geographical Names Database</a:t>
            </a:r>
            <a:r>
              <a:rPr lang="ms-MY" sz="2000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tabLst>
                <a:tab pos="228600" algn="l"/>
                <a:tab pos="457200" algn="l"/>
                <a:tab pos="914400" algn="l"/>
                <a:tab pos="1257300" algn="l"/>
              </a:tabLst>
            </a:pPr>
            <a:endParaRPr lang="ms-MY" sz="2000" dirty="0" smtClean="0">
              <a:solidFill>
                <a:srgbClr val="0000CC"/>
              </a:solidFill>
              <a:latin typeface="Arial" charset="0"/>
            </a:endParaRPr>
          </a:p>
          <a:p>
            <a:pPr indent="2286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tabLst>
                <a:tab pos="228600" algn="l"/>
                <a:tab pos="457200" algn="l"/>
                <a:tab pos="914400" algn="l"/>
                <a:tab pos="1257300" algn="l"/>
              </a:tabLst>
            </a:pPr>
            <a:r>
              <a:rPr lang="ms-MY" sz="20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ms-MY" sz="2000" dirty="0">
                <a:solidFill>
                  <a:srgbClr val="0000CC"/>
                </a:solidFill>
                <a:latin typeface="Arial" charset="0"/>
              </a:rPr>
              <a:t>	This effort was expected to support the implementation of 		</a:t>
            </a:r>
            <a:r>
              <a:rPr lang="ms-MY" sz="2000" dirty="0" smtClean="0">
                <a:solidFill>
                  <a:srgbClr val="0000CC"/>
                </a:solidFill>
                <a:latin typeface="Arial" charset="0"/>
              </a:rPr>
              <a:t>    the MyGDI </a:t>
            </a:r>
            <a:r>
              <a:rPr lang="ms-MY" sz="2000" dirty="0">
                <a:solidFill>
                  <a:srgbClr val="0000CC"/>
                </a:solidFill>
                <a:latin typeface="Arial" charset="0"/>
              </a:rPr>
              <a:t>initiatives which is undertaken by MaCGDI.</a:t>
            </a:r>
            <a:endParaRPr lang="en-GB" sz="2000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12" name="Picture 3" descr="C:\Documents and Settings\khair\Desktop\STD_Gambar Aktiviti\PDNG\06_PERLIS_28-29 Apr 2009\IMG_08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363" y="5013176"/>
            <a:ext cx="1694926" cy="124116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DSC0012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661884" y="5011261"/>
            <a:ext cx="2126980" cy="123116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C:\Documents and Settings\khair\Desktop\STD_Gambar Aktiviti\PDNG\05_PENANG_20-21 Apr 2009\IMG_08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3648" y="4994235"/>
            <a:ext cx="2082750" cy="124116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 descr="C:\Documents and Settings\khair\Desktop\STD_Gambar Aktiviti\PDNG\05_PENANG_20-21 Apr 2009\IMG_07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7" y="4994234"/>
            <a:ext cx="1739156" cy="124116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8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5576" y="918132"/>
            <a:ext cx="7310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err="1" smtClean="0">
                <a:solidFill>
                  <a:srgbClr val="FF0000"/>
                </a:solidFill>
                <a:latin typeface="Arial" charset="0"/>
              </a:rPr>
              <a:t>Toponymic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Guidelines for Map and Other Editors </a:t>
            </a:r>
          </a:p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    for International Use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9358" y="1772816"/>
            <a:ext cx="7843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document which will be in both English and Malay language 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will  include 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several topics as follows:</a:t>
            </a:r>
            <a:b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i.     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Introduction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57188" indent="-177800">
              <a:buAutoNum type="romanLcPeriod" startAt="2"/>
            </a:pP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Language</a:t>
            </a:r>
            <a:endParaRPr lang="en-MY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 marL="179388">
              <a:buAutoNum type="romanLcPeriod" startAt="2"/>
            </a:pP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Spelling 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Pronunciation</a:t>
            </a:r>
            <a:b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iv.  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Dialect 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v.    Geographical Names 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Authority and Standardization of 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57188"/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Geographical Names</a:t>
            </a:r>
          </a:p>
          <a:p>
            <a:pPr marL="179388"/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vi.  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Administration Level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vii.  Resources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viii.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Glossary </a:t>
            </a:r>
            <a:r>
              <a:rPr lang="en-MY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Appellatives, </a:t>
            </a:r>
            <a:r>
              <a:rPr lang="en-MY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Adjectives and Other Words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57188"/>
            <a:r>
              <a:rPr lang="en-MY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Necessary for the Understanding of Maps </a:t>
            </a:r>
            <a:endParaRPr lang="en-MY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 marL="579438" indent="-400050">
              <a:buAutoNum type="romanLcPeriod" startAt="9"/>
            </a:pP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Abbreviations 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Geographical Terms and Other Words Used in 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Map</a:t>
            </a:r>
          </a:p>
          <a:p>
            <a:pPr marL="579438" indent="-400050">
              <a:buAutoNum type="romanLcPeriod" startAt="9"/>
            </a:pP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 marL="579438" indent="-400050">
              <a:buAutoNum type="romanLcPeriod" startAt="9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Reference</a:t>
            </a:r>
          </a:p>
          <a:p>
            <a:pPr marL="579438" indent="-400050">
              <a:buAutoNum type="romanLcPeriod" startAt="9"/>
            </a:pP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Annex (Map of Peninsular Malaysia, Sabah &amp; Sarawak)</a:t>
            </a:r>
            <a:endParaRPr lang="en-MY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b="1" dirty="0">
                <a:solidFill>
                  <a:srgbClr val="FF33CC"/>
                </a:solidFill>
              </a:rPr>
              <a:t> </a:t>
            </a:r>
            <a:endParaRPr lang="en-MY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51871" y="2060848"/>
            <a:ext cx="481627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MY" sz="2000" dirty="0">
                <a:solidFill>
                  <a:srgbClr val="0000CC"/>
                </a:solidFill>
                <a:latin typeface="Arial" charset="0"/>
              </a:rPr>
              <a:t>The draft of the </a:t>
            </a: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document was 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send to </a:t>
            </a:r>
            <a:r>
              <a:rPr lang="en-MY" sz="2000" dirty="0" err="1">
                <a:solidFill>
                  <a:srgbClr val="0000CC"/>
                </a:solidFill>
                <a:latin typeface="Arial" charset="0"/>
              </a:rPr>
              <a:t>Dr.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 Hubert Bergmann from Austria, who is the coordinator for UNGEGN </a:t>
            </a:r>
            <a:r>
              <a:rPr lang="en-MY" sz="2000" dirty="0" err="1">
                <a:solidFill>
                  <a:srgbClr val="0000CC"/>
                </a:solidFill>
                <a:latin typeface="Arial" charset="0"/>
              </a:rPr>
              <a:t>Toponymic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MY" sz="2000" dirty="0" err="1">
                <a:solidFill>
                  <a:srgbClr val="0000CC"/>
                </a:solidFill>
                <a:latin typeface="Arial" charset="0"/>
              </a:rPr>
              <a:t>Gudelines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 for Map and Other Editors on January 2014 for his comment</a:t>
            </a: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 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Malaysia 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is still checking and finalising this guidelines taking into considerations a number of comments and suggestions by </a:t>
            </a:r>
            <a:r>
              <a:rPr lang="en-MY" sz="2000" dirty="0" err="1">
                <a:solidFill>
                  <a:srgbClr val="0000CC"/>
                </a:solidFill>
                <a:latin typeface="Arial" charset="0"/>
              </a:rPr>
              <a:t>Dr.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 Hubert. </a:t>
            </a: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55576" y="918132"/>
            <a:ext cx="7310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err="1" smtClean="0">
                <a:solidFill>
                  <a:srgbClr val="FF0000"/>
                </a:solidFill>
                <a:latin typeface="Arial" charset="0"/>
              </a:rPr>
              <a:t>Toponymic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Guidelines for Map and Other Editors </a:t>
            </a:r>
          </a:p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    for International Use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06" y="1687573"/>
            <a:ext cx="2777442" cy="37679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10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 descr="BARU JUMPA.jpg"/>
              <p:cNvPicPr>
                <a:picLocks noChangeAspect="1"/>
              </p:cNvPicPr>
              <p:nvPr/>
            </p:nvPicPr>
            <p:blipFill>
              <a:blip r:embed="rId5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26368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1187623" y="1264404"/>
            <a:ext cx="294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5138" indent="-465138">
              <a:buFontTx/>
              <a:buNone/>
              <a:defRPr/>
            </a:pP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71600" y="2060848"/>
            <a:ext cx="746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6400" indent="-406400">
              <a:buClr>
                <a:srgbClr val="0000FF"/>
              </a:buClr>
              <a:buFont typeface="Wingdings" pitchFamily="2" charset="2"/>
              <a:buChar char="Ø"/>
              <a:tabLst>
                <a:tab pos="465138" algn="l"/>
              </a:tabLst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Consistent use of accurate place names is an important element in effective communication worldwide, apart from supporting socio-economic development, conservation and national infrastructure.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65763" y="3645024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6400" indent="-406400">
              <a:buClr>
                <a:srgbClr val="0000FF"/>
              </a:buClr>
              <a:buFont typeface="Wingdings" pitchFamily="2" charset="2"/>
              <a:buChar char="Ø"/>
              <a:tabLst>
                <a:tab pos="465138" algn="l"/>
              </a:tabLst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Standard geographical names can also identify and reflect culture, heritage and landscape. 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52120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2411760" y="1117193"/>
            <a:ext cx="46591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6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THANK YOU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91" y="1976667"/>
            <a:ext cx="6750497" cy="45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432277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buFontTx/>
              <a:buNone/>
              <a:defRPr/>
            </a:pPr>
            <a:endParaRPr lang="en-US" sz="2800" b="1" dirty="0" smtClean="0">
              <a:solidFill>
                <a:srgbClr val="663300"/>
              </a:solidFill>
              <a:latin typeface="Tahoma" pitchFamily="34" charset="0"/>
            </a:endParaRPr>
          </a:p>
          <a:p>
            <a:pPr marL="465138" indent="-465138">
              <a:buFontTx/>
              <a:buNone/>
              <a:defRPr/>
            </a:pP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465138" indent="-465138">
              <a:spcBef>
                <a:spcPts val="0"/>
              </a:spcBef>
              <a:buFontTx/>
              <a:buNone/>
              <a:defRPr/>
            </a:pPr>
            <a:endParaRPr lang="en-US" b="1" dirty="0" smtClean="0">
              <a:solidFill>
                <a:srgbClr val="0000CC"/>
              </a:solidFill>
            </a:endParaRPr>
          </a:p>
          <a:p>
            <a:pPr marL="0" indent="0">
              <a:buClr>
                <a:srgbClr val="006666"/>
              </a:buClr>
              <a:buNone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report covers the period from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May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2013 to March 2014 since the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last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meeting which was held in Brunei   Darussalam.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7" name="Content Placeholder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pic>
        <p:nvPicPr>
          <p:cNvPr id="3074" name="Picture 2" descr="C:\NISH\UNGEGN_Brunei_2\foto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90" y="3378639"/>
            <a:ext cx="4768606" cy="31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9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35630" y="961586"/>
            <a:ext cx="37643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BACKGROUND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45896" y="1478009"/>
            <a:ext cx="5933491" cy="55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7188" indent="-357188"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The 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Malaysian National </a:t>
            </a: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Committee 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</a:rPr>
              <a:t>on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 </a:t>
            </a: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Geographical Names 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(</a:t>
            </a: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MNCGN) was established on 11 September 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2002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by </a:t>
            </a: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the Malaysian Cabinet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.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defRPr/>
            </a:pPr>
            <a:endParaRPr lang="en-GB" sz="2000" dirty="0">
              <a:solidFill>
                <a:srgbClr val="0000CC"/>
              </a:solidFill>
              <a:latin typeface="Arial" charset="0"/>
              <a:cs typeface="+mn-cs"/>
            </a:endParaRPr>
          </a:p>
          <a:p>
            <a:pPr marL="357188" indent="-357188"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Director </a:t>
            </a:r>
            <a:r>
              <a:rPr lang="en-US" sz="2000" dirty="0">
                <a:solidFill>
                  <a:srgbClr val="0000CC"/>
                </a:solidFill>
                <a:latin typeface="Arial" charset="0"/>
                <a:cs typeface="+mn-cs"/>
              </a:rPr>
              <a:t>General of the Department of Survey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and Mapping </a:t>
            </a:r>
            <a:r>
              <a:rPr lang="en-US" sz="2000" dirty="0">
                <a:solidFill>
                  <a:srgbClr val="0000CC"/>
                </a:solidFill>
                <a:latin typeface="Arial" charset="0"/>
                <a:cs typeface="+mn-cs"/>
              </a:rPr>
              <a:t>Malaysia,</a:t>
            </a:r>
            <a:r>
              <a:rPr lang="en-GB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C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hairs.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defRPr/>
            </a:pPr>
            <a:endParaRPr lang="en-GB" sz="2000" dirty="0">
              <a:solidFill>
                <a:srgbClr val="0000CC"/>
              </a:solidFill>
              <a:latin typeface="Arial" charset="0"/>
              <a:cs typeface="+mn-cs"/>
            </a:endParaRP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  Members consisting of representatives from the</a:t>
            </a:r>
            <a:b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</a:b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     federal and state agencies.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endParaRPr lang="en-US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defRPr/>
            </a:pPr>
            <a:endParaRPr lang="en-US" sz="20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marL="357188" indent="-357188"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tabLst>
                <a:tab pos="342900" algn="l"/>
                <a:tab pos="1200150" algn="l"/>
              </a:tabLst>
              <a:defRPr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11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  <a:cs typeface="+mn-cs"/>
              </a:rPr>
              <a:t>th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Arial" charset="0"/>
                <a:cs typeface="+mn-cs"/>
              </a:rPr>
              <a:t>Meeting was held in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Penang on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              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3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</a:rPr>
              <a:t>rd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December 2013.</a:t>
            </a:r>
            <a:endParaRPr lang="en-US" sz="2000" dirty="0">
              <a:solidFill>
                <a:srgbClr val="0000CC"/>
              </a:solidFill>
              <a:latin typeface="Arial" charset="0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itchFamily="2" charset="2"/>
              <a:buChar char="v"/>
              <a:defRPr/>
            </a:pPr>
            <a:endParaRPr lang="en-GB" sz="2400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9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pic>
        <p:nvPicPr>
          <p:cNvPr id="2050" name="Picture 2" descr="C:\NISH\JKNG2013\gambar\DSC_0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31" y="918131"/>
            <a:ext cx="2736304" cy="229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NISH\JKNG2013\gambar\DSC_0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96" y="2599349"/>
            <a:ext cx="2736304" cy="21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NISH\JKNG2013\gambar\DSC_0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96" y="4437111"/>
            <a:ext cx="2703604" cy="24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3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3608" y="1134836"/>
            <a:ext cx="727280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Organizational Structure of </a:t>
            </a:r>
            <a:endParaRPr lang="en-GB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Malaysian </a:t>
            </a:r>
            <a:r>
              <a:rPr lang="en-GB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National Committee on Geographical Names 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Canvas 112"/>
          <p:cNvGrpSpPr/>
          <p:nvPr/>
        </p:nvGrpSpPr>
        <p:grpSpPr>
          <a:xfrm>
            <a:off x="1272672" y="2053128"/>
            <a:ext cx="6827720" cy="4032448"/>
            <a:chOff x="0" y="0"/>
            <a:chExt cx="5383530" cy="289052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5383530" cy="2890520"/>
            </a:xfrm>
            <a:prstGeom prst="rect">
              <a:avLst/>
            </a:prstGeom>
            <a:noFill/>
          </p:spPr>
        </p:sp>
        <p:sp>
          <p:nvSpPr>
            <p:cNvPr id="14" name="AutoShape 114"/>
            <p:cNvSpPr>
              <a:spLocks noChangeArrowheads="1"/>
            </p:cNvSpPr>
            <p:nvPr/>
          </p:nvSpPr>
          <p:spPr bwMode="auto">
            <a:xfrm>
              <a:off x="619125" y="838835"/>
              <a:ext cx="1212850" cy="549275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39625" tIns="19813" rIns="39625" bIns="19813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NATIONAL TECHNICAL COMMITTEE ON GEOGRAPHCAL NAMES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(NTCGN)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AutoShape 115"/>
            <p:cNvSpPr>
              <a:spLocks noChangeArrowheads="1"/>
            </p:cNvSpPr>
            <p:nvPr/>
          </p:nvSpPr>
          <p:spPr bwMode="auto">
            <a:xfrm>
              <a:off x="3727450" y="533400"/>
              <a:ext cx="960120" cy="518160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39625" tIns="19813" rIns="39625" bIns="19813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STATE COMMITTEE ON GEOGRAPHICAL NAMES (SCGN)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AutoShape 116"/>
            <p:cNvSpPr>
              <a:spLocks noChangeArrowheads="1"/>
            </p:cNvSpPr>
            <p:nvPr/>
          </p:nvSpPr>
          <p:spPr bwMode="auto">
            <a:xfrm>
              <a:off x="3623945" y="1433195"/>
              <a:ext cx="1206500" cy="614680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39625" tIns="19813" rIns="39625" bIns="19813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STATE TECHNICAL COMMITTEE ON GEOGRAPHICAL NAMES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(STCGN)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5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" name="AutoShape 117"/>
            <p:cNvCxnSpPr>
              <a:cxnSpLocks noChangeShapeType="1"/>
            </p:cNvCxnSpPr>
            <p:nvPr/>
          </p:nvCxnSpPr>
          <p:spPr bwMode="auto">
            <a:xfrm rot="5400000">
              <a:off x="1979930" y="519430"/>
              <a:ext cx="450850" cy="746125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18"/>
            <p:cNvCxnSpPr>
              <a:cxnSpLocks noChangeShapeType="1"/>
            </p:cNvCxnSpPr>
            <p:nvPr/>
          </p:nvCxnSpPr>
          <p:spPr bwMode="auto">
            <a:xfrm rot="16200000" flipH="1">
              <a:off x="3055620" y="106045"/>
              <a:ext cx="156845" cy="1139190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19"/>
            <p:cNvCxnSpPr>
              <a:cxnSpLocks noChangeShapeType="1"/>
            </p:cNvCxnSpPr>
            <p:nvPr/>
          </p:nvCxnSpPr>
          <p:spPr bwMode="auto">
            <a:xfrm rot="10800000">
              <a:off x="1828800" y="1210310"/>
              <a:ext cx="1787525" cy="402590"/>
            </a:xfrm>
            <a:prstGeom prst="bentConnector3">
              <a:avLst>
                <a:gd name="adj1" fmla="val 49856"/>
              </a:avLst>
            </a:prstGeom>
            <a:noFill/>
            <a:ln w="15875">
              <a:solidFill>
                <a:srgbClr val="000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20"/>
            <p:cNvCxnSpPr>
              <a:cxnSpLocks noChangeShapeType="1"/>
            </p:cNvCxnSpPr>
            <p:nvPr/>
          </p:nvCxnSpPr>
          <p:spPr bwMode="auto">
            <a:xfrm flipH="1">
              <a:off x="4156075" y="1066165"/>
              <a:ext cx="5080" cy="3575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AutoShape 121"/>
            <p:cNvSpPr>
              <a:spLocks noChangeArrowheads="1"/>
            </p:cNvSpPr>
            <p:nvPr/>
          </p:nvSpPr>
          <p:spPr bwMode="auto">
            <a:xfrm>
              <a:off x="982345" y="1714500"/>
              <a:ext cx="871220" cy="740410"/>
            </a:xfrm>
            <a:prstGeom prst="flowChartAlternateProcess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23587" tIns="11794" rIns="23587" bIns="11794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WORKING GROUP ON 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GEOGRAPHICAL NAMES DATABASE AND GAZETTEER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5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AutoShape 122"/>
            <p:cNvSpPr>
              <a:spLocks noChangeArrowheads="1"/>
            </p:cNvSpPr>
            <p:nvPr/>
          </p:nvSpPr>
          <p:spPr bwMode="auto">
            <a:xfrm>
              <a:off x="0" y="1714500"/>
              <a:ext cx="900430" cy="740410"/>
            </a:xfrm>
            <a:prstGeom prst="flowChartAlternateProcess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23587" tIns="45187" rIns="23587" bIns="11794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WORKING GROUP ON POLICY AND GEOGRAPHICAL NAMES UPDATING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5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AutoShape 123"/>
            <p:cNvSpPr>
              <a:spLocks noChangeArrowheads="1"/>
            </p:cNvSpPr>
            <p:nvPr/>
          </p:nvSpPr>
          <p:spPr bwMode="auto">
            <a:xfrm>
              <a:off x="1943100" y="0"/>
              <a:ext cx="1218565" cy="652145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39625" tIns="19813" rIns="39625" bIns="19813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MALAYSIAN NATIONAL COMMITTEE ON GEOGRAPHICAL NAMES</a:t>
              </a:r>
              <a:endParaRPr lang="en-MY" sz="900" b="1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(MNCGN)</a:t>
              </a:r>
              <a:endParaRPr lang="en-MY" sz="900" b="1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5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AutoShape 124"/>
            <p:cNvCxnSpPr>
              <a:cxnSpLocks noChangeShapeType="1"/>
            </p:cNvCxnSpPr>
            <p:nvPr/>
          </p:nvCxnSpPr>
          <p:spPr bwMode="auto">
            <a:xfrm flipH="1">
              <a:off x="457200" y="1600200"/>
              <a:ext cx="1828800" cy="63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AutoShape 125"/>
            <p:cNvSpPr>
              <a:spLocks noChangeArrowheads="1"/>
            </p:cNvSpPr>
            <p:nvPr/>
          </p:nvSpPr>
          <p:spPr bwMode="auto">
            <a:xfrm>
              <a:off x="1943100" y="1714499"/>
              <a:ext cx="920750" cy="942975"/>
            </a:xfrm>
            <a:prstGeom prst="flowChartAlternateProcess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23587" tIns="45187" rIns="23587" bIns="11794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WORKING GROUP ON NAMES OF ISLAND AND GEOGRAPHICAL ENTITIES</a:t>
              </a:r>
              <a:endParaRPr lang="en-MY" sz="900" b="1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5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6" name="Line 126"/>
            <p:cNvCxnSpPr/>
            <p:nvPr/>
          </p:nvCxnSpPr>
          <p:spPr bwMode="auto">
            <a:xfrm flipV="1">
              <a:off x="1370965" y="1430020"/>
              <a:ext cx="1270" cy="2844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27"/>
            <p:cNvCxnSpPr/>
            <p:nvPr/>
          </p:nvCxnSpPr>
          <p:spPr bwMode="auto">
            <a:xfrm>
              <a:off x="457200" y="1600200"/>
              <a:ext cx="0" cy="114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28"/>
            <p:cNvCxnSpPr/>
            <p:nvPr/>
          </p:nvCxnSpPr>
          <p:spPr bwMode="auto">
            <a:xfrm>
              <a:off x="2286000" y="1600200"/>
              <a:ext cx="0" cy="114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8779" y="6096173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971600" y="1052736"/>
            <a:ext cx="681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  <a:latin typeface="Arial" charset="0"/>
              </a:rPr>
              <a:t>The responsibilities of the committee include:</a:t>
            </a:r>
            <a:endParaRPr lang="en-US" sz="2400" b="1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71600" y="1700808"/>
            <a:ext cx="7239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993300"/>
                </a:solidFill>
                <a:latin typeface="Arial" charset="0"/>
              </a:rPr>
              <a:t> 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Developing a national guideline for nomenclature </a:t>
            </a:r>
            <a:br>
              <a:rPr lang="en-US" sz="2000" dirty="0">
                <a:solidFill>
                  <a:srgbClr val="0000CC"/>
                </a:solidFill>
                <a:latin typeface="Arial" charset="0"/>
              </a:rPr>
            </a:b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   matters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; </a:t>
            </a:r>
            <a:endParaRPr lang="en-GB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0000CC"/>
                </a:solidFill>
                <a:latin typeface="Arial" charset="0"/>
              </a:rPr>
              <a:t> 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Developing a National Geographical Names Database</a:t>
            </a:r>
            <a:br>
              <a:rPr lang="en-US" sz="2000" dirty="0">
                <a:solidFill>
                  <a:srgbClr val="0000CC"/>
                </a:solidFill>
                <a:latin typeface="Arial" charset="0"/>
              </a:rPr>
            </a:b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   and the National Gazetteer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0000CC"/>
                </a:solidFill>
                <a:latin typeface="Arial" charset="0"/>
              </a:rPr>
              <a:t> 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Promoting the use of official names;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and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Coordinating Malaysian input into international</a:t>
            </a:r>
            <a:br>
              <a:rPr lang="en-US" sz="2000" dirty="0">
                <a:solidFill>
                  <a:srgbClr val="0000CC"/>
                </a:solidFill>
                <a:latin typeface="Arial" charset="0"/>
              </a:rPr>
            </a:b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   nomenclature activities, including liaison with the</a:t>
            </a:r>
            <a:br>
              <a:rPr lang="en-US" sz="2000" dirty="0">
                <a:solidFill>
                  <a:srgbClr val="0000CC"/>
                </a:solidFill>
                <a:latin typeface="Arial" charset="0"/>
              </a:rPr>
            </a:b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   United Nations Group of Experts on Geographical</a:t>
            </a:r>
            <a:br>
              <a:rPr lang="en-US" sz="2000" dirty="0">
                <a:solidFill>
                  <a:srgbClr val="0000CC"/>
                </a:solidFill>
                <a:latin typeface="Arial" charset="0"/>
              </a:rPr>
            </a:b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   Names, particularly the Regional Grouping.</a:t>
            </a:r>
            <a:r>
              <a:rPr lang="en-US" sz="2000" b="0" dirty="0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13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5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5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25197" y="6073919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971600" y="879333"/>
            <a:ext cx="431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  <a:latin typeface="Arial" charset="0"/>
              </a:rPr>
              <a:t>Terms of reference include:</a:t>
            </a:r>
            <a:endParaRPr lang="en-US" sz="2400" b="1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38732" y="1351503"/>
            <a:ext cx="75438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Establishing criteria to determine official geographic names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; </a:t>
            </a:r>
            <a:endParaRPr lang="en-GB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CC"/>
                </a:solidFill>
                <a:latin typeface="Arial" charset="0"/>
              </a:rPr>
              <a:t>F</a:t>
            </a:r>
            <a:r>
              <a:rPr lang="en-US" sz="2000" dirty="0" err="1" smtClean="0">
                <a:solidFill>
                  <a:srgbClr val="0000CC"/>
                </a:solidFill>
                <a:latin typeface="Arial" charset="0"/>
              </a:rPr>
              <a:t>ormulating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guideline for the formation of National Geographical Names Database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Coordinating the objectives, functions and output of activities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; </a:t>
            </a:r>
            <a:endParaRPr lang="en-GB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Establishing the methodologies for the activities of the on-line geographical Names, National Gazetteer, National Standard Document and other activities;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and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US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Collaborate with the National Mapping and Spatial Data Committee, TC2 SIRIM and other related committees.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1019" y="638132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79054" y="1052736"/>
            <a:ext cx="2419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ACTIVITIES</a:t>
            </a:r>
            <a:endParaRPr lang="en-US" sz="3200" b="1" u="sng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55576" y="1916832"/>
            <a:ext cx="72390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5138" indent="-465138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  <a:buFont typeface="Wingdings" pitchFamily="2" charset="2"/>
              <a:buNone/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1.  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National Technical Committee on Geographical Names Meeting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61917" y="2852936"/>
            <a:ext cx="7543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14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  <a:cs typeface="+mn-cs"/>
              </a:rPr>
              <a:t>th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 Meeting on 31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  <a:cs typeface="+mn-cs"/>
              </a:rPr>
              <a:t>st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January 2013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– Ipoh,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Perak</a:t>
            </a: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15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</a:rPr>
              <a:t>th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Meeting on 3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</a:rPr>
              <a:t>rd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September 2013 – Kuching, Sarawak</a:t>
            </a:r>
            <a:endParaRPr lang="en-US" sz="20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</a:pP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Deputy Director General of Survey and Mapping Malaysia I, Chairs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Activities and work progress of all the Working Groups and State Technical Committee were presented.</a:t>
            </a:r>
            <a:endParaRPr lang="en-GB" sz="20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6136" y="6093296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5576" y="1268760"/>
            <a:ext cx="55390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Geographical Names Database and </a:t>
            </a:r>
          </a:p>
          <a:p>
            <a:pPr>
              <a:tabLst>
                <a:tab pos="465138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      Production of Web Gazetteer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27614" y="2215168"/>
            <a:ext cx="75438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Working Group on Geographical Names Database and Gazetteer, chair by Malaysian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Centre for Geospatial Data Infrastructure (</a:t>
            </a: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MaCGDI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).  </a:t>
            </a: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</a:pPr>
            <a:endParaRPr lang="en-US" sz="2000" dirty="0" smtClean="0">
              <a:solidFill>
                <a:srgbClr val="0000CC"/>
              </a:solidFill>
              <a:latin typeface="Arial" charset="0"/>
              <a:cs typeface="+mn-cs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The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Malaysian Geographical Names Database (PDNG) consist of amongst others local names, location, historical background,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A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rabic character, audio file and gazette notification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that have authoritative records available for government and public use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. </a:t>
            </a:r>
            <a:endParaRPr lang="en-US" sz="2000" dirty="0" smtClean="0">
              <a:solidFill>
                <a:srgbClr val="0000CC"/>
              </a:solidFill>
              <a:latin typeface="Arial" charset="0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</a:pPr>
            <a:endParaRPr lang="en-US" sz="2000" dirty="0" smtClean="0">
              <a:solidFill>
                <a:srgbClr val="0000CC"/>
              </a:solidFill>
              <a:latin typeface="Arial" charset="0"/>
              <a:cs typeface="+mn-cs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application can be accessed at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hlinkClick r:id="rId5"/>
              </a:rPr>
              <a:t>http://standard.mygeoportal.gov.my/geoname/</a:t>
            </a: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9956" y="6093296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5AFBF7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1570</TotalTime>
  <Words>1128</Words>
  <Application>Microsoft Office PowerPoint</Application>
  <PresentationFormat>On-screen Show (4:3)</PresentationFormat>
  <Paragraphs>289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NORNISHA</dc:creator>
  <cp:lastModifiedBy>NORNISHA</cp:lastModifiedBy>
  <cp:revision>117</cp:revision>
  <dcterms:created xsi:type="dcterms:W3CDTF">2013-04-30T00:34:00Z</dcterms:created>
  <dcterms:modified xsi:type="dcterms:W3CDTF">2014-03-26T04:19:24Z</dcterms:modified>
</cp:coreProperties>
</file>